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75" r:id="rId4"/>
    <p:sldId id="276" r:id="rId5"/>
    <p:sldId id="277" r:id="rId6"/>
    <p:sldId id="274" r:id="rId7"/>
    <p:sldId id="279" r:id="rId8"/>
    <p:sldId id="283" r:id="rId9"/>
    <p:sldId id="287" r:id="rId10"/>
    <p:sldId id="288" r:id="rId11"/>
    <p:sldId id="289" r:id="rId12"/>
    <p:sldId id="285" r:id="rId13"/>
    <p:sldId id="282" r:id="rId14"/>
    <p:sldId id="281" r:id="rId15"/>
    <p:sldId id="290" r:id="rId16"/>
    <p:sldId id="291" r:id="rId17"/>
    <p:sldId id="278" r:id="rId18"/>
    <p:sldId id="271" r:id="rId1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CC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799" autoAdjust="0"/>
    <p:restoredTop sz="94660"/>
  </p:normalViewPr>
  <p:slideViewPr>
    <p:cSldViewPr snapToGrid="0">
      <p:cViewPr varScale="1">
        <p:scale>
          <a:sx n="86" d="100"/>
          <a:sy n="86" d="100"/>
        </p:scale>
        <p:origin x="9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F7833-C99E-4BAC-8B13-E2DED23AAF1A}" type="datetimeFigureOut">
              <a:rPr lang="cs-CZ" smtClean="0"/>
              <a:t>24.09.2023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5216E-EF0B-495F-A540-9EBC8E897E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4196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F7833-C99E-4BAC-8B13-E2DED23AAF1A}" type="datetimeFigureOut">
              <a:rPr lang="cs-CZ" smtClean="0"/>
              <a:t>24.09.2023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5216E-EF0B-495F-A540-9EBC8E897E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9353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F7833-C99E-4BAC-8B13-E2DED23AAF1A}" type="datetimeFigureOut">
              <a:rPr lang="cs-CZ" smtClean="0"/>
              <a:t>24.09.2023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5216E-EF0B-495F-A540-9EBC8E897E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3968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F7833-C99E-4BAC-8B13-E2DED23AAF1A}" type="datetimeFigureOut">
              <a:rPr lang="cs-CZ" smtClean="0"/>
              <a:t>24.09.2023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5216E-EF0B-495F-A540-9EBC8E897E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9508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F7833-C99E-4BAC-8B13-E2DED23AAF1A}" type="datetimeFigureOut">
              <a:rPr lang="cs-CZ" smtClean="0"/>
              <a:t>24.09.2023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5216E-EF0B-495F-A540-9EBC8E897E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2445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F7833-C99E-4BAC-8B13-E2DED23AAF1A}" type="datetimeFigureOut">
              <a:rPr lang="cs-CZ" smtClean="0"/>
              <a:t>24.09.2023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5216E-EF0B-495F-A540-9EBC8E897E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2150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F7833-C99E-4BAC-8B13-E2DED23AAF1A}" type="datetimeFigureOut">
              <a:rPr lang="cs-CZ" smtClean="0"/>
              <a:t>24.09.2023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5216E-EF0B-495F-A540-9EBC8E897E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1885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F7833-C99E-4BAC-8B13-E2DED23AAF1A}" type="datetimeFigureOut">
              <a:rPr lang="cs-CZ" smtClean="0"/>
              <a:t>24.09.2023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5216E-EF0B-495F-A540-9EBC8E897E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0432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F7833-C99E-4BAC-8B13-E2DED23AAF1A}" type="datetimeFigureOut">
              <a:rPr lang="cs-CZ" smtClean="0"/>
              <a:t>24.09.2023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5216E-EF0B-495F-A540-9EBC8E897E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375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F7833-C99E-4BAC-8B13-E2DED23AAF1A}" type="datetimeFigureOut">
              <a:rPr lang="cs-CZ" smtClean="0"/>
              <a:t>24.09.2023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5216E-EF0B-495F-A540-9EBC8E897E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7858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F7833-C99E-4BAC-8B13-E2DED23AAF1A}" type="datetimeFigureOut">
              <a:rPr lang="cs-CZ" smtClean="0"/>
              <a:t>24.09.2023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5216E-EF0B-495F-A540-9EBC8E897E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9335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6F7833-C99E-4BAC-8B13-E2DED23AAF1A}" type="datetimeFigureOut">
              <a:rPr lang="cs-CZ" smtClean="0"/>
              <a:t>24.09.2023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85216E-EF0B-495F-A540-9EBC8E897E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8574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https://www.fda.gov/vaccines-blood-biologics/tissue-tissue-products/elevidys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ink.citeline.com/-/media/supporting-documents/pink-sheet/2023/08/clinical-review-memo---elevidys.pdf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regenxbio.com/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cbi.nlm.nih.gov/pmc/articles/PMC8836469/" TargetMode="External"/><Relationship Id="rId13" Type="http://schemas.openxmlformats.org/officeDocument/2006/relationships/hyperlink" Target="https://www.fibrogen.com/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www.ptcbio.com/therapeutic-areas/duchenne-muscular-dystrophy/" TargetMode="External"/><Relationship Id="rId12" Type="http://schemas.openxmlformats.org/officeDocument/2006/relationships/hyperlink" Target="https://www.antisense.com.au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dyne-tx.com/" TargetMode="External"/><Relationship Id="rId11" Type="http://schemas.openxmlformats.org/officeDocument/2006/relationships/hyperlink" Target="https://www.santhera.com/health-care-professionals/vamorolone" TargetMode="External"/><Relationship Id="rId5" Type="http://schemas.openxmlformats.org/officeDocument/2006/relationships/hyperlink" Target="https://www.nspharma.com/" TargetMode="External"/><Relationship Id="rId10" Type="http://schemas.openxmlformats.org/officeDocument/2006/relationships/hyperlink" Target="https://www.italfarmaco.com/en-us/Activities/Pipeline/Clinical-trials/Givinostat-for-DMD" TargetMode="External"/><Relationship Id="rId4" Type="http://schemas.openxmlformats.org/officeDocument/2006/relationships/hyperlink" Target="https://www.sarepta.com/" TargetMode="External"/><Relationship Id="rId9" Type="http://schemas.openxmlformats.org/officeDocument/2006/relationships/hyperlink" Target="https://capricor.com/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classic.clinicaltrials.gov/ct2/show/NCT03375164?term=Elevidys&amp;cond=Duchenne+Muscular+Dystrophy&amp;draw=2&amp;rank=3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www.parentprojectmd.org/drug-development-pipeline/elevidys-micro-dystrophin-gene-transfer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pink.citeline.com/-/media/supporting-documents/pink-sheet/2023/08/clinical-review-memo---elevidys.pdf" TargetMode="External"/><Relationship Id="rId5" Type="http://schemas.openxmlformats.org/officeDocument/2006/relationships/hyperlink" Target="https://en.wikipedia.org/wiki/Adeno-associated_virus" TargetMode="External"/><Relationship Id="rId4" Type="http://schemas.openxmlformats.org/officeDocument/2006/relationships/hyperlink" Target="https://www.cell.com/molecular-therapy-family/molecular-therapy/fulltext/S1525-0016%2805%2901673-4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roche.com/solutions/focus-areas/neuroscience/dmd" TargetMode="External"/><Relationship Id="rId5" Type="http://schemas.openxmlformats.org/officeDocument/2006/relationships/hyperlink" Target="https://www.catalent.com/" TargetMode="External"/><Relationship Id="rId4" Type="http://schemas.openxmlformats.org/officeDocument/2006/relationships/hyperlink" Target="https://www.sarepta.com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CC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17501"/>
            <a:ext cx="11455400" cy="3348977"/>
          </a:xfrm>
        </p:spPr>
        <p:txBody>
          <a:bodyPr>
            <a:normAutofit fontScale="90000"/>
          </a:bodyPr>
          <a:lstStyle/>
          <a:p>
            <a:br>
              <a:rPr lang="en-US" sz="7200" b="1" dirty="0"/>
            </a:br>
            <a:br>
              <a:rPr lang="en-US" sz="7200" b="1" dirty="0"/>
            </a:br>
            <a:br>
              <a:rPr lang="en-US" sz="7200" b="1" dirty="0"/>
            </a:br>
            <a:r>
              <a:rPr lang="cs-CZ" sz="7200" b="1" dirty="0" err="1"/>
              <a:t>Elevidys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525" y="6090439"/>
            <a:ext cx="3733800" cy="7675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4950" y="6223001"/>
            <a:ext cx="4140200" cy="634999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74000" y="6316579"/>
            <a:ext cx="4318000" cy="427121"/>
          </a:xfrm>
        </p:spPr>
        <p:txBody>
          <a:bodyPr>
            <a:normAutofit fontScale="92500" lnSpcReduction="10000"/>
          </a:bodyPr>
          <a:lstStyle/>
          <a:p>
            <a:r>
              <a:rPr lang="cs-CZ" sz="2800" dirty="0"/>
              <a:t>     www.endduchenne.cz</a:t>
            </a:r>
          </a:p>
        </p:txBody>
      </p:sp>
      <p:pic>
        <p:nvPicPr>
          <p:cNvPr id="7" name="Obrázek 6">
            <a:hlinkClick r:id="rId4"/>
            <a:extLst>
              <a:ext uri="{FF2B5EF4-FFF2-40B4-BE49-F238E27FC236}">
                <a16:creationId xmlns:a16="http://schemas.microsoft.com/office/drawing/2014/main" id="{046B14A0-F5C6-8B00-BB1C-86453FBC1A58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8665" y="1666228"/>
            <a:ext cx="553386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849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CC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525" y="6090439"/>
            <a:ext cx="3733800" cy="7675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4950" y="6223001"/>
            <a:ext cx="4140200" cy="634999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74000" y="6316579"/>
            <a:ext cx="4318000" cy="427121"/>
          </a:xfrm>
        </p:spPr>
        <p:txBody>
          <a:bodyPr>
            <a:normAutofit fontScale="92500" lnSpcReduction="10000"/>
          </a:bodyPr>
          <a:lstStyle/>
          <a:p>
            <a:r>
              <a:rPr lang="cs-CZ" sz="2800" dirty="0"/>
              <a:t>     www.endduchenne.cz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63525" y="127000"/>
            <a:ext cx="11579225" cy="64056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cs-CZ" sz="3600" b="1" dirty="0"/>
              <a:t>Účinnost</a:t>
            </a:r>
          </a:p>
          <a:p>
            <a:pPr>
              <a:lnSpc>
                <a:spcPct val="100000"/>
              </a:lnSpc>
            </a:pPr>
            <a:endParaRPr lang="cs-CZ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87044" y="672749"/>
            <a:ext cx="116414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/>
              <a:t>Čas na ujití 10m</a:t>
            </a:r>
            <a:endParaRPr lang="nl-NL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80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A77F7BFE-7DE1-2461-DE81-A2A802F17F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0921" y="1375943"/>
            <a:ext cx="9510158" cy="471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7401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CC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525" y="6090439"/>
            <a:ext cx="3733800" cy="7675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4950" y="6223001"/>
            <a:ext cx="4140200" cy="634999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74000" y="6316579"/>
            <a:ext cx="4318000" cy="427121"/>
          </a:xfrm>
        </p:spPr>
        <p:txBody>
          <a:bodyPr>
            <a:normAutofit fontScale="92500" lnSpcReduction="10000"/>
          </a:bodyPr>
          <a:lstStyle/>
          <a:p>
            <a:r>
              <a:rPr lang="cs-CZ" sz="2800" dirty="0"/>
              <a:t>     www.endduchenne.cz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63525" y="127000"/>
            <a:ext cx="11579225" cy="64056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cs-CZ" sz="3600" b="1" dirty="0"/>
              <a:t>Účinnost</a:t>
            </a:r>
          </a:p>
          <a:p>
            <a:pPr>
              <a:lnSpc>
                <a:spcPct val="100000"/>
              </a:lnSpc>
            </a:pPr>
            <a:endParaRPr lang="cs-CZ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63525" y="691912"/>
            <a:ext cx="116414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/>
              <a:t>Čas na ujití 100m</a:t>
            </a:r>
            <a:endParaRPr lang="nl-NL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800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6108514-D663-8FB9-C5D7-8B39401503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3918" y="1313250"/>
            <a:ext cx="9642264" cy="471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314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CC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525" y="6090439"/>
            <a:ext cx="3733800" cy="7675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4950" y="6223001"/>
            <a:ext cx="4140200" cy="634999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74000" y="6316579"/>
            <a:ext cx="4318000" cy="427121"/>
          </a:xfrm>
        </p:spPr>
        <p:txBody>
          <a:bodyPr>
            <a:normAutofit fontScale="92500" lnSpcReduction="10000"/>
          </a:bodyPr>
          <a:lstStyle/>
          <a:p>
            <a:r>
              <a:rPr lang="cs-CZ" sz="2800" dirty="0"/>
              <a:t>     www.endduchenne.cz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63525" y="127000"/>
            <a:ext cx="11579225" cy="7873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cs-CZ" sz="3600" b="1" dirty="0"/>
              <a:t>Účinnost</a:t>
            </a:r>
          </a:p>
          <a:p>
            <a:pPr>
              <a:lnSpc>
                <a:spcPct val="100000"/>
              </a:lnSpc>
            </a:pPr>
            <a:endParaRPr lang="cs-CZ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63524" y="914399"/>
            <a:ext cx="1157922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/>
              <a:t>Vyhodnocení Risk-Benefit</a:t>
            </a:r>
          </a:p>
          <a:p>
            <a:pPr algn="ctr"/>
            <a:endParaRPr lang="cs-CZ" sz="1200" dirty="0"/>
          </a:p>
          <a:p>
            <a:r>
              <a:rPr lang="cs-CZ" sz="2400" dirty="0"/>
              <a:t>Údaje předložené k žádosti o registraci neprokazují významnou pravděpodobnost přínosu u ambulantních pacientů s DMD. Ačkoli se rizika přípravku ELEVIDYS zdají být podobná rizikům jiných genových terapií založených na AAV vektorech, nedostatek prokazatelného možného přínosu vede k nepříznivému celkovému poměru rizika a přínosu. Navíc kvůli možné zkřížené reaktivitě vůči kapsidám jiných sérotypů AAV nebudou pacienti, kteří dostanou přípravek ELEVIDYS a u nichž je neúčinný, pravděpodobně moci v budoucnu dostat žádnou účinnou genovou terapii na bázi AAV.</a:t>
            </a:r>
            <a:br>
              <a:rPr lang="cs-CZ" sz="2800" dirty="0"/>
            </a:br>
            <a:endParaRPr lang="nl-NL" sz="2800" dirty="0"/>
          </a:p>
          <a:p>
            <a:r>
              <a:rPr lang="nl-NL" sz="2400" dirty="0">
                <a:hlinkClick r:id="rId4"/>
              </a:rPr>
              <a:t>https://pink.citeline.com/-/media/supporting-documents/pink-sheet/2023/08/clinical-review-memo---elevidys.pdf</a:t>
            </a:r>
            <a:endParaRPr lang="cs-CZ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5222583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CC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525" y="6090439"/>
            <a:ext cx="3733800" cy="7675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4950" y="6223001"/>
            <a:ext cx="4140200" cy="634999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74000" y="6316579"/>
            <a:ext cx="4318000" cy="427121"/>
          </a:xfrm>
        </p:spPr>
        <p:txBody>
          <a:bodyPr>
            <a:normAutofit fontScale="92500" lnSpcReduction="10000"/>
          </a:bodyPr>
          <a:lstStyle/>
          <a:p>
            <a:r>
              <a:rPr lang="cs-CZ" sz="2800" dirty="0"/>
              <a:t>     www.endduchenne.cz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63525" y="127000"/>
            <a:ext cx="11579225" cy="7873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600" b="1" dirty="0" err="1"/>
              <a:t>Kontraindikace</a:t>
            </a:r>
            <a:endParaRPr lang="cs-CZ" sz="3600" b="1" dirty="0"/>
          </a:p>
          <a:p>
            <a:pPr>
              <a:lnSpc>
                <a:spcPct val="100000"/>
              </a:lnSpc>
            </a:pPr>
            <a:endParaRPr lang="cs-CZ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63524" y="1117601"/>
            <a:ext cx="1157922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</a:t>
            </a:r>
            <a:r>
              <a:rPr lang="nl-NL" sz="2800" dirty="0"/>
              <a:t>orucha funkce jater nebo zvýšená hodnota GGT</a:t>
            </a:r>
            <a:endParaRPr lang="cs-CZ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Protilátky proti AAVrh74</a:t>
            </a:r>
            <a:endParaRPr lang="nl-NL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D</a:t>
            </a:r>
            <a:r>
              <a:rPr lang="cs-CZ" sz="2800" dirty="0" err="1"/>
              <a:t>elec</a:t>
            </a:r>
            <a:r>
              <a:rPr lang="en-US" sz="2800" dirty="0"/>
              <a:t>e</a:t>
            </a:r>
            <a:r>
              <a:rPr lang="cs-CZ" sz="2800" dirty="0"/>
              <a:t> exonu 8 nebo 9, hrozí</a:t>
            </a:r>
            <a:r>
              <a:rPr lang="en-US" sz="2800" dirty="0"/>
              <a:t>:</a:t>
            </a:r>
            <a:r>
              <a:rPr lang="cs-CZ" sz="2800" dirty="0"/>
              <a:t> </a:t>
            </a:r>
            <a:endParaRPr lang="en-US" sz="28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A</a:t>
            </a:r>
            <a:r>
              <a:rPr lang="cs-CZ" sz="2800" dirty="0"/>
              <a:t>kutní zánět svalů</a:t>
            </a:r>
            <a:r>
              <a:rPr lang="en-US" sz="2800" dirty="0"/>
              <a:t> (</a:t>
            </a:r>
            <a:r>
              <a:rPr lang="en-US" sz="2800" dirty="0" err="1"/>
              <a:t>myozitida</a:t>
            </a:r>
            <a:r>
              <a:rPr lang="en-US" sz="2800" dirty="0"/>
              <a:t>)</a:t>
            </a:r>
            <a:endParaRPr lang="cs-CZ" sz="28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800" dirty="0"/>
              <a:t>Dušnost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800" dirty="0"/>
              <a:t>Poruchy polykání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800" dirty="0"/>
              <a:t>Slabý hlas</a:t>
            </a:r>
            <a:endParaRPr lang="nl-NL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42371414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CC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525" y="6090439"/>
            <a:ext cx="3733800" cy="7675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4950" y="6223001"/>
            <a:ext cx="4140200" cy="634999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74000" y="6316579"/>
            <a:ext cx="4318000" cy="427121"/>
          </a:xfrm>
        </p:spPr>
        <p:txBody>
          <a:bodyPr>
            <a:normAutofit fontScale="92500" lnSpcReduction="10000"/>
          </a:bodyPr>
          <a:lstStyle/>
          <a:p>
            <a:r>
              <a:rPr lang="cs-CZ" sz="2800" dirty="0"/>
              <a:t>     www.endduchenne.cz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63525" y="127000"/>
            <a:ext cx="11579225" cy="7873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cs-CZ" sz="3600" b="1" dirty="0"/>
              <a:t>Vedlejší účinky</a:t>
            </a:r>
          </a:p>
          <a:p>
            <a:pPr>
              <a:lnSpc>
                <a:spcPct val="100000"/>
              </a:lnSpc>
            </a:pPr>
            <a:endParaRPr lang="cs-CZ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63524" y="1117601"/>
            <a:ext cx="11579225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Nejčastěji hlášené nežádoucí účinky: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Zvracení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Horečka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Nevolnost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Akutní poškození jater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Kardiomyopatie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Trombocytopenie (abnormálně nízký počet krevních destiček v krvi)</a:t>
            </a:r>
            <a:endParaRPr lang="en-US" sz="2800" dirty="0"/>
          </a:p>
          <a:p>
            <a:br>
              <a:rPr lang="cs-CZ" sz="2800" dirty="0"/>
            </a:br>
            <a:br>
              <a:rPr lang="cs-CZ" sz="2800" dirty="0"/>
            </a:br>
            <a:endParaRPr lang="cs-CZ" sz="28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cs-CZ" sz="2400" dirty="0"/>
          </a:p>
          <a:p>
            <a:r>
              <a:rPr lang="cs-CZ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321517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CC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525" y="6090439"/>
            <a:ext cx="3733800" cy="7675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4950" y="6223001"/>
            <a:ext cx="4140200" cy="634999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74000" y="6316579"/>
            <a:ext cx="4318000" cy="427121"/>
          </a:xfrm>
        </p:spPr>
        <p:txBody>
          <a:bodyPr>
            <a:normAutofit fontScale="92500" lnSpcReduction="10000"/>
          </a:bodyPr>
          <a:lstStyle/>
          <a:p>
            <a:r>
              <a:rPr lang="cs-CZ" sz="2800" dirty="0"/>
              <a:t>     www.endduchenne.cz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63525" y="127000"/>
            <a:ext cx="11579225" cy="7873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cs-CZ" sz="3600" b="1" dirty="0"/>
              <a:t>Co dá?</a:t>
            </a:r>
          </a:p>
          <a:p>
            <a:pPr>
              <a:lnSpc>
                <a:spcPct val="100000"/>
              </a:lnSpc>
            </a:pPr>
            <a:endParaRPr lang="cs-CZ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63524" y="1117601"/>
            <a:ext cx="11579225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err="1"/>
              <a:t>Elevidys</a:t>
            </a:r>
            <a:r>
              <a:rPr lang="cs-CZ" sz="2800" dirty="0"/>
              <a:t> je první generace genetických léků pro DMD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400" dirty="0"/>
              <a:t>Probíhá výzkum co a jakým mechanismem způsobuje závažné reakce organismu na lék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400" dirty="0"/>
              <a:t>pak se bude hledat způsob jak je odstranit</a:t>
            </a:r>
            <a:br>
              <a:rPr lang="cs-CZ" sz="2400" dirty="0"/>
            </a:br>
            <a:endParaRPr lang="cs-CZ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Další farmaceutické firmy pracují na: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400" dirty="0"/>
              <a:t>Genetické léčbě pomocí jiných vektorů, jiné konstrukce </a:t>
            </a:r>
            <a:r>
              <a:rPr lang="cs-CZ" sz="2400" dirty="0" err="1"/>
              <a:t>mikrodystrofinu</a:t>
            </a:r>
            <a:endParaRPr lang="en-US" sz="2400" dirty="0"/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cs-CZ" sz="2400" dirty="0"/>
              <a:t>Solid </a:t>
            </a:r>
            <a:r>
              <a:rPr lang="cs-CZ" sz="2400" dirty="0" err="1"/>
              <a:t>Biosciences</a:t>
            </a:r>
            <a:r>
              <a:rPr lang="cs-CZ" sz="2400" dirty="0"/>
              <a:t>, SGT-001 : </a:t>
            </a:r>
            <a:r>
              <a:rPr lang="en-US" sz="2400" dirty="0" err="1"/>
              <a:t>lep</a:t>
            </a:r>
            <a:r>
              <a:rPr lang="cs-CZ" sz="2400" dirty="0" err="1"/>
              <a:t>ší</a:t>
            </a:r>
            <a:r>
              <a:rPr lang="en-US" sz="2400" dirty="0"/>
              <a:t> v</a:t>
            </a:r>
            <a:r>
              <a:rPr lang="cs-CZ" sz="2400" dirty="0"/>
              <a:t>ý</a:t>
            </a:r>
            <a:r>
              <a:rPr lang="en-US" sz="2400" dirty="0" err="1"/>
              <a:t>sledky</a:t>
            </a:r>
            <a:r>
              <a:rPr lang="en-US" sz="2400" dirty="0"/>
              <a:t> v </a:t>
            </a:r>
            <a:r>
              <a:rPr lang="en-US" sz="2400" dirty="0" err="1"/>
              <a:t>klinick</a:t>
            </a:r>
            <a:r>
              <a:rPr lang="cs-CZ" sz="2400" dirty="0"/>
              <a:t>ý</a:t>
            </a:r>
            <a:r>
              <a:rPr lang="en-US" sz="2400" dirty="0" err="1"/>
              <a:t>ch</a:t>
            </a:r>
            <a:r>
              <a:rPr lang="en-US" sz="2400" dirty="0"/>
              <a:t> </a:t>
            </a:r>
            <a:r>
              <a:rPr lang="en-US" sz="2400" dirty="0" err="1"/>
              <a:t>studi</a:t>
            </a:r>
            <a:r>
              <a:rPr lang="cs-CZ" sz="2400" dirty="0"/>
              <a:t>í</a:t>
            </a:r>
            <a:r>
              <a:rPr lang="en-US" sz="2400" dirty="0" err="1"/>
              <a:t>ch</a:t>
            </a:r>
            <a:endParaRPr lang="cs-CZ" sz="2400" dirty="0"/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cs-CZ" sz="2400" dirty="0" err="1">
                <a:hlinkClick r:id="rId4"/>
              </a:rPr>
              <a:t>Regenxbio</a:t>
            </a:r>
            <a:r>
              <a:rPr lang="cs-CZ" sz="2400" dirty="0"/>
              <a:t>, RGX: připravuje se zahájení klinických testů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cs-CZ" sz="2400" dirty="0"/>
          </a:p>
          <a:p>
            <a:br>
              <a:rPr lang="cs-CZ" sz="2800" dirty="0"/>
            </a:br>
            <a:br>
              <a:rPr lang="cs-CZ" sz="2800" dirty="0"/>
            </a:br>
            <a:endParaRPr lang="cs-CZ" sz="28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cs-CZ" sz="2400" dirty="0"/>
          </a:p>
          <a:p>
            <a:r>
              <a:rPr lang="cs-CZ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791893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CC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525" y="6090439"/>
            <a:ext cx="3733800" cy="7675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4950" y="6223001"/>
            <a:ext cx="4140200" cy="634999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74000" y="6316579"/>
            <a:ext cx="4318000" cy="427121"/>
          </a:xfrm>
        </p:spPr>
        <p:txBody>
          <a:bodyPr>
            <a:normAutofit fontScale="92500" lnSpcReduction="10000"/>
          </a:bodyPr>
          <a:lstStyle/>
          <a:p>
            <a:r>
              <a:rPr lang="cs-CZ" sz="2800" dirty="0"/>
              <a:t>     www.endduchenne.cz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63525" y="127000"/>
            <a:ext cx="11579225" cy="7873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cs-CZ" sz="3600" b="1" dirty="0"/>
              <a:t>Co dá?</a:t>
            </a:r>
          </a:p>
          <a:p>
            <a:pPr>
              <a:lnSpc>
                <a:spcPct val="100000"/>
              </a:lnSpc>
            </a:pPr>
            <a:endParaRPr lang="cs-CZ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63524" y="1117601"/>
            <a:ext cx="11579225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cs-CZ" sz="2400" dirty="0"/>
              <a:t>Genetická úprava vlastního </a:t>
            </a:r>
            <a:r>
              <a:rPr lang="cs-CZ" sz="2400" dirty="0" err="1"/>
              <a:t>dystrofinového</a:t>
            </a:r>
            <a:r>
              <a:rPr lang="cs-CZ" sz="2400" dirty="0"/>
              <a:t> genu:</a:t>
            </a:r>
            <a:r>
              <a:rPr lang="en-US" sz="2400" dirty="0"/>
              <a:t> </a:t>
            </a:r>
            <a:endParaRPr lang="cs-CZ" sz="2400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cs-CZ" sz="2400" dirty="0"/>
              <a:t>Exon </a:t>
            </a:r>
            <a:r>
              <a:rPr lang="cs-CZ" sz="2400" dirty="0" err="1"/>
              <a:t>skipping</a:t>
            </a:r>
            <a:r>
              <a:rPr lang="cs-CZ" sz="2400" dirty="0"/>
              <a:t>: </a:t>
            </a:r>
            <a:r>
              <a:rPr lang="cs-CZ" sz="2400" dirty="0" err="1">
                <a:hlinkClick r:id="rId4"/>
              </a:rPr>
              <a:t>Sarepta</a:t>
            </a:r>
            <a:r>
              <a:rPr lang="cs-CZ" sz="2400" dirty="0"/>
              <a:t>, </a:t>
            </a:r>
            <a:r>
              <a:rPr lang="cs-CZ" sz="2400" dirty="0" err="1">
                <a:hlinkClick r:id="rId5"/>
              </a:rPr>
              <a:t>Nippon</a:t>
            </a:r>
            <a:r>
              <a:rPr lang="cs-CZ" sz="2400" dirty="0">
                <a:hlinkClick r:id="rId5"/>
              </a:rPr>
              <a:t> </a:t>
            </a:r>
            <a:r>
              <a:rPr lang="cs-CZ" sz="2400" dirty="0" err="1">
                <a:hlinkClick r:id="rId5"/>
              </a:rPr>
              <a:t>Shinyaku</a:t>
            </a:r>
            <a:r>
              <a:rPr lang="cs-CZ" sz="2400" dirty="0">
                <a:hlinkClick r:id="rId5"/>
              </a:rPr>
              <a:t>, </a:t>
            </a:r>
            <a:r>
              <a:rPr lang="cs-CZ" sz="2400" dirty="0">
                <a:hlinkClick r:id="rId6"/>
              </a:rPr>
              <a:t>Dyne </a:t>
            </a:r>
            <a:r>
              <a:rPr lang="cs-CZ" sz="2400" dirty="0" err="1">
                <a:hlinkClick r:id="rId6"/>
              </a:rPr>
              <a:t>Therapeutics</a:t>
            </a:r>
            <a:r>
              <a:rPr lang="cs-CZ" sz="2400" dirty="0">
                <a:hlinkClick r:id="rId5"/>
              </a:rPr>
              <a:t> </a:t>
            </a:r>
            <a:endParaRPr lang="cs-CZ" sz="2400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cs-CZ" sz="2400" dirty="0"/>
              <a:t>Nonsense </a:t>
            </a:r>
            <a:r>
              <a:rPr lang="cs-CZ" sz="2400" dirty="0" err="1"/>
              <a:t>mutation</a:t>
            </a:r>
            <a:r>
              <a:rPr lang="cs-CZ" sz="2400" dirty="0"/>
              <a:t>: </a:t>
            </a:r>
            <a:r>
              <a:rPr lang="cs-CZ" sz="2400" dirty="0">
                <a:hlinkClick r:id="rId7"/>
              </a:rPr>
              <a:t>PTC </a:t>
            </a:r>
            <a:r>
              <a:rPr lang="cs-CZ" sz="2400" dirty="0" err="1">
                <a:hlinkClick r:id="rId7"/>
              </a:rPr>
              <a:t>Therapeutics</a:t>
            </a:r>
            <a:endParaRPr lang="cs-CZ" sz="2400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>
                <a:hlinkClick r:id="rId8"/>
              </a:rPr>
              <a:t>CRISPR</a:t>
            </a:r>
            <a:br>
              <a:rPr lang="cs-CZ" sz="2400" dirty="0"/>
            </a:br>
            <a:endParaRPr lang="cs-CZ" sz="2400" dirty="0"/>
          </a:p>
          <a:p>
            <a:pPr lvl="1"/>
            <a:r>
              <a:rPr lang="cs-CZ" sz="2800" dirty="0"/>
              <a:t>Buněčné terapie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cs-CZ" sz="2400" dirty="0" err="1">
                <a:hlinkClick r:id="rId9"/>
              </a:rPr>
              <a:t>Capricor</a:t>
            </a:r>
            <a:r>
              <a:rPr lang="cs-CZ" sz="2400" dirty="0"/>
              <a:t>: CAP-1002</a:t>
            </a:r>
          </a:p>
          <a:p>
            <a:pPr lvl="1"/>
            <a:endParaRPr lang="cs-CZ" sz="2400" dirty="0"/>
          </a:p>
          <a:p>
            <a:pPr lvl="1"/>
            <a:r>
              <a:rPr lang="en-US" sz="2800" dirty="0" err="1"/>
              <a:t>Sympromatick</a:t>
            </a:r>
            <a:r>
              <a:rPr lang="cs-CZ" sz="2800" dirty="0"/>
              <a:t>á a podpůrná léčba</a:t>
            </a:r>
            <a:endParaRPr lang="en-US" sz="2800" dirty="0"/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cs-CZ" sz="2400" dirty="0" err="1">
                <a:hlinkClick r:id="rId10"/>
              </a:rPr>
              <a:t>Italfarmaco</a:t>
            </a:r>
            <a:r>
              <a:rPr lang="cs-CZ" sz="2400" dirty="0"/>
              <a:t>: </a:t>
            </a:r>
            <a:r>
              <a:rPr lang="cs-CZ" sz="2400" dirty="0" err="1"/>
              <a:t>Givinostat</a:t>
            </a:r>
            <a:endParaRPr lang="cs-CZ" sz="2400" dirty="0"/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cs-CZ" sz="2400" dirty="0" err="1">
                <a:hlinkClick r:id="rId11"/>
              </a:rPr>
              <a:t>Santhera</a:t>
            </a:r>
            <a:r>
              <a:rPr lang="cs-CZ" sz="2400" dirty="0"/>
              <a:t>: </a:t>
            </a:r>
            <a:r>
              <a:rPr lang="cs-CZ" sz="2400" dirty="0" err="1"/>
              <a:t>Vamorolone</a:t>
            </a:r>
            <a:r>
              <a:rPr lang="cs-CZ" sz="2400" dirty="0"/>
              <a:t> 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cs-CZ" sz="2400" dirty="0" err="1">
                <a:hlinkClick r:id="rId12"/>
              </a:rPr>
              <a:t>Antisense</a:t>
            </a:r>
            <a:r>
              <a:rPr lang="cs-CZ" sz="2400" dirty="0">
                <a:hlinkClick r:id="rId12"/>
              </a:rPr>
              <a:t> </a:t>
            </a:r>
            <a:r>
              <a:rPr lang="cs-CZ" sz="2400" dirty="0" err="1">
                <a:hlinkClick r:id="rId12"/>
              </a:rPr>
              <a:t>Therapeutics</a:t>
            </a:r>
            <a:r>
              <a:rPr lang="cs-CZ" sz="2400" dirty="0"/>
              <a:t>: ALT1102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cs-CZ" sz="2400" dirty="0" err="1">
                <a:hlinkClick r:id="rId13"/>
              </a:rPr>
              <a:t>Fibrogen</a:t>
            </a:r>
            <a:r>
              <a:rPr lang="cs-CZ" sz="2400" dirty="0"/>
              <a:t>: </a:t>
            </a:r>
            <a:r>
              <a:rPr lang="cs-CZ" sz="2400" dirty="0" err="1"/>
              <a:t>Pamrevlumab</a:t>
            </a:r>
            <a:endParaRPr lang="cs-CZ" sz="2400" dirty="0"/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cs-CZ" sz="2400" dirty="0"/>
          </a:p>
          <a:p>
            <a:br>
              <a:rPr lang="cs-CZ" sz="2800" dirty="0"/>
            </a:br>
            <a:br>
              <a:rPr lang="cs-CZ" sz="2800" dirty="0"/>
            </a:br>
            <a:endParaRPr lang="cs-CZ" sz="28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cs-CZ" sz="2400" dirty="0"/>
          </a:p>
          <a:p>
            <a:r>
              <a:rPr lang="cs-CZ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946570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CC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525" y="6090439"/>
            <a:ext cx="3733800" cy="7675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4950" y="6223001"/>
            <a:ext cx="4140200" cy="634999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74000" y="6316579"/>
            <a:ext cx="4318000" cy="427121"/>
          </a:xfrm>
        </p:spPr>
        <p:txBody>
          <a:bodyPr>
            <a:normAutofit fontScale="92500" lnSpcReduction="10000"/>
          </a:bodyPr>
          <a:lstStyle/>
          <a:p>
            <a:r>
              <a:rPr lang="cs-CZ" sz="2800" dirty="0"/>
              <a:t>     www.endduchenne.cz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63525" y="127000"/>
            <a:ext cx="11579225" cy="7873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600" b="1" dirty="0" err="1"/>
              <a:t>Seznam</a:t>
            </a:r>
            <a:r>
              <a:rPr lang="en-US" sz="3600" b="1" dirty="0"/>
              <a:t> </a:t>
            </a:r>
            <a:r>
              <a:rPr lang="en-US" sz="3600" b="1" dirty="0" err="1"/>
              <a:t>pou</a:t>
            </a:r>
            <a:r>
              <a:rPr lang="cs-CZ" sz="3600" b="1" dirty="0"/>
              <a:t>žité</a:t>
            </a:r>
            <a:r>
              <a:rPr lang="en-US" sz="3600" b="1" dirty="0"/>
              <a:t> </a:t>
            </a:r>
            <a:r>
              <a:rPr lang="en-US" sz="3600" b="1" dirty="0" err="1"/>
              <a:t>literatury</a:t>
            </a:r>
            <a:endParaRPr lang="cs-CZ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63524" y="1117601"/>
            <a:ext cx="115792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000" dirty="0">
                <a:hlinkClick r:id="rId4"/>
              </a:rPr>
              <a:t>https://www.cell.com/molecular-therapy-family/molecular-therapy/fulltext/S1525-0016%2805%2901673-4</a:t>
            </a:r>
            <a:endParaRPr lang="cs-CZ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000" dirty="0">
                <a:hlinkClick r:id="rId5"/>
              </a:rPr>
              <a:t>https://en.wikipedia.org/wiki/Adeno-associated_virus</a:t>
            </a:r>
            <a:endParaRPr lang="cs-CZ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000" dirty="0">
                <a:hlinkClick r:id="rId6"/>
              </a:rPr>
              <a:t>https://pink.citeline.com/-/media/supporting-documents/pink-sheet/2023/08/clinical-review-memo---elevidys.pdf</a:t>
            </a:r>
            <a:endParaRPr lang="cs-CZ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000" dirty="0">
                <a:hlinkClick r:id="rId7"/>
              </a:rPr>
              <a:t>https://www.parentprojectmd.org/drug-development-pipeline/elevidys-micro-dystrophin-gene-transfer/</a:t>
            </a:r>
            <a:endParaRPr lang="cs-CZ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000" dirty="0">
                <a:hlinkClick r:id="rId8"/>
              </a:rPr>
              <a:t>https://classic.clinicaltrials.gov/ct2/show/NCT03375164?term=Elevidys&amp;cond=Duchenne+Muscular+Dystrophy&amp;draw=2&amp;rank=3</a:t>
            </a:r>
            <a:endParaRPr lang="cs-CZ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6241205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CC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525" y="6090439"/>
            <a:ext cx="3733800" cy="7675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4950" y="6223001"/>
            <a:ext cx="4140200" cy="634999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74000" y="6316579"/>
            <a:ext cx="4318000" cy="427121"/>
          </a:xfrm>
        </p:spPr>
        <p:txBody>
          <a:bodyPr>
            <a:normAutofit fontScale="92500" lnSpcReduction="10000"/>
          </a:bodyPr>
          <a:lstStyle/>
          <a:p>
            <a:r>
              <a:rPr lang="cs-CZ" sz="2800" dirty="0"/>
              <a:t>     www.endduchenne.cz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63525" y="381000"/>
            <a:ext cx="11579225" cy="12953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cs-CZ" b="1" dirty="0"/>
              <a:t>Dotazy 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4950" y="1676399"/>
            <a:ext cx="4078286" cy="4326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036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CC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525" y="6090439"/>
            <a:ext cx="3733800" cy="7675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4950" y="6223001"/>
            <a:ext cx="4140200" cy="634999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74000" y="6316579"/>
            <a:ext cx="4318000" cy="427121"/>
          </a:xfrm>
        </p:spPr>
        <p:txBody>
          <a:bodyPr>
            <a:normAutofit fontScale="92500" lnSpcReduction="10000"/>
          </a:bodyPr>
          <a:lstStyle/>
          <a:p>
            <a:r>
              <a:rPr lang="cs-CZ" sz="2800" dirty="0"/>
              <a:t>     www.endduchenne.cz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63525" y="127000"/>
            <a:ext cx="11579225" cy="7873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cs-CZ" sz="3600" b="1" dirty="0" err="1"/>
              <a:t>Elevidys</a:t>
            </a:r>
            <a:endParaRPr lang="cs-CZ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63524" y="1117601"/>
            <a:ext cx="1157922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Co je </a:t>
            </a:r>
            <a:r>
              <a:rPr lang="cs-CZ" sz="2800" dirty="0" err="1"/>
              <a:t>Elevidys</a:t>
            </a:r>
            <a:endParaRPr lang="cs-CZ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err="1"/>
              <a:t>Elevidys</a:t>
            </a:r>
            <a:r>
              <a:rPr lang="cs-CZ" sz="2800" dirty="0"/>
              <a:t>: </a:t>
            </a:r>
            <a:r>
              <a:rPr lang="cs-CZ" sz="2800" dirty="0" err="1"/>
              <a:t>mikrodystrofin</a:t>
            </a:r>
            <a:r>
              <a:rPr lang="cs-CZ" sz="2800" dirty="0"/>
              <a:t> a AAV vektor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Aplikace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Účinnost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kontraindikace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Vedlejší účinky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Co dál?</a:t>
            </a:r>
            <a:br>
              <a:rPr lang="cs-CZ" sz="2800" dirty="0"/>
            </a:br>
            <a:endParaRPr lang="cs-CZ" sz="28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cs-CZ" sz="2400" dirty="0"/>
          </a:p>
          <a:p>
            <a:r>
              <a:rPr lang="cs-CZ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16102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CC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525" y="6090439"/>
            <a:ext cx="3733800" cy="7675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4950" y="6223001"/>
            <a:ext cx="4140200" cy="634999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74000" y="6316579"/>
            <a:ext cx="4318000" cy="427121"/>
          </a:xfrm>
        </p:spPr>
        <p:txBody>
          <a:bodyPr>
            <a:normAutofit fontScale="92500" lnSpcReduction="10000"/>
          </a:bodyPr>
          <a:lstStyle/>
          <a:p>
            <a:r>
              <a:rPr lang="cs-CZ" sz="2800" dirty="0"/>
              <a:t>     www.endduchenne.cz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63525" y="127000"/>
            <a:ext cx="11579225" cy="7873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600" b="1" dirty="0"/>
              <a:t>Co je </a:t>
            </a:r>
            <a:r>
              <a:rPr lang="cs-CZ" sz="3600" b="1" dirty="0" err="1"/>
              <a:t>Elevidys</a:t>
            </a:r>
            <a:r>
              <a:rPr lang="cs-CZ" sz="3600" b="1" dirty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3524" y="1117601"/>
            <a:ext cx="1157922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První schválený genetický lék pro DMD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800" dirty="0" err="1"/>
              <a:t>Elevidys</a:t>
            </a:r>
            <a:r>
              <a:rPr lang="cs-CZ" sz="2800" dirty="0"/>
              <a:t> dodává zredukovaný, ale částečně funkční </a:t>
            </a:r>
            <a:r>
              <a:rPr lang="cs-CZ" sz="2800" dirty="0" err="1"/>
              <a:t>dystrofinový</a:t>
            </a:r>
            <a:r>
              <a:rPr lang="cs-CZ" sz="2800" dirty="0"/>
              <a:t> gen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800" dirty="0" err="1"/>
              <a:t>Translarna</a:t>
            </a:r>
            <a:r>
              <a:rPr lang="cs-CZ" sz="2800" dirty="0"/>
              <a:t>, </a:t>
            </a:r>
            <a:r>
              <a:rPr lang="cs-CZ" sz="2800" dirty="0" err="1"/>
              <a:t>Exondys</a:t>
            </a:r>
            <a:r>
              <a:rPr lang="cs-CZ" sz="2800" dirty="0"/>
              <a:t> pouze modifikují pacientův gen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Známý také pod názvy: SRP-9001, </a:t>
            </a:r>
            <a:r>
              <a:rPr lang="cs-CZ" sz="2800" dirty="0" err="1"/>
              <a:t>delandistrogene</a:t>
            </a:r>
            <a:r>
              <a:rPr lang="cs-CZ" sz="2800" dirty="0"/>
              <a:t> </a:t>
            </a:r>
            <a:r>
              <a:rPr lang="cs-CZ" sz="2800" dirty="0" err="1"/>
              <a:t>moxeparvovec-rokl</a:t>
            </a:r>
            <a:endParaRPr lang="cs-CZ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Vyvinut firmou </a:t>
            </a:r>
            <a:r>
              <a:rPr lang="cs-CZ" sz="2800" dirty="0" err="1">
                <a:hlinkClick r:id="rId4"/>
              </a:rPr>
              <a:t>Sarepta</a:t>
            </a:r>
            <a:r>
              <a:rPr lang="cs-CZ" sz="2800" dirty="0">
                <a:hlinkClick r:id="rId4"/>
              </a:rPr>
              <a:t> </a:t>
            </a:r>
            <a:r>
              <a:rPr lang="cs-CZ" sz="2800" dirty="0" err="1">
                <a:hlinkClick r:id="rId4"/>
              </a:rPr>
              <a:t>Therapeutics</a:t>
            </a:r>
            <a:r>
              <a:rPr lang="cs-CZ" sz="2800" dirty="0"/>
              <a:t>, vyráběn firmou </a:t>
            </a:r>
            <a:r>
              <a:rPr lang="cs-CZ" sz="2800" dirty="0" err="1">
                <a:hlinkClick r:id="rId5"/>
              </a:rPr>
              <a:t>Catalent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</a:t>
            </a:r>
            <a:r>
              <a:rPr lang="cs-CZ" sz="2800" dirty="0"/>
              <a:t>chválen v USA v červnu 2023</a:t>
            </a:r>
            <a:r>
              <a:rPr lang="en-US" sz="2800" dirty="0"/>
              <a:t> pro v</a:t>
            </a:r>
            <a:r>
              <a:rPr lang="cs-CZ" sz="2800" dirty="0"/>
              <a:t>ě</a:t>
            </a:r>
            <a:r>
              <a:rPr lang="en-US" sz="2800" dirty="0" err="1"/>
              <a:t>kovou</a:t>
            </a:r>
            <a:r>
              <a:rPr lang="en-US" sz="2800" dirty="0"/>
              <a:t> </a:t>
            </a:r>
            <a:r>
              <a:rPr lang="en-US" sz="2800" dirty="0" err="1"/>
              <a:t>skupinu</a:t>
            </a:r>
            <a:r>
              <a:rPr lang="en-US" sz="2800" dirty="0"/>
              <a:t> </a:t>
            </a:r>
            <a:r>
              <a:rPr lang="cs-CZ" sz="2800" dirty="0"/>
              <a:t>3-5 let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Cena: 3,2 milionů USD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První pacient po schválení obdržel lék 2. srpna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Žádost podána u EMA, pro věkovou skupinu 3-7 let firmou </a:t>
            </a:r>
            <a:r>
              <a:rPr lang="cs-CZ" sz="2800" dirty="0" err="1">
                <a:hlinkClick r:id="rId6"/>
              </a:rPr>
              <a:t>Roche</a:t>
            </a:r>
            <a:endParaRPr lang="cs-CZ" sz="2800" dirty="0"/>
          </a:p>
          <a:p>
            <a:br>
              <a:rPr lang="cs-CZ" sz="2800" dirty="0"/>
            </a:br>
            <a:endParaRPr lang="cs-CZ" sz="28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cs-CZ" sz="2400" dirty="0"/>
          </a:p>
          <a:p>
            <a:r>
              <a:rPr lang="cs-CZ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09516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CC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525" y="6090439"/>
            <a:ext cx="3733800" cy="7675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4950" y="6223001"/>
            <a:ext cx="4140200" cy="634999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74000" y="6316579"/>
            <a:ext cx="4318000" cy="427121"/>
          </a:xfrm>
        </p:spPr>
        <p:txBody>
          <a:bodyPr>
            <a:normAutofit fontScale="92500" lnSpcReduction="10000"/>
          </a:bodyPr>
          <a:lstStyle/>
          <a:p>
            <a:r>
              <a:rPr lang="cs-CZ" sz="2800" dirty="0"/>
              <a:t>     www.endduchenne.cz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63525" y="127000"/>
            <a:ext cx="11579225" cy="7873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cs-CZ" sz="3600" b="1" dirty="0"/>
              <a:t>Co </a:t>
            </a:r>
            <a:r>
              <a:rPr lang="en-US" sz="3600" b="1" dirty="0"/>
              <a:t>je</a:t>
            </a:r>
            <a:r>
              <a:rPr lang="cs-CZ" sz="3600" b="1" dirty="0"/>
              <a:t> </a:t>
            </a:r>
            <a:r>
              <a:rPr lang="cs-CZ" sz="3600" b="1" dirty="0" err="1"/>
              <a:t>Elevidys</a:t>
            </a:r>
            <a:r>
              <a:rPr lang="cs-CZ" sz="3600" b="1" dirty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3524" y="1117601"/>
            <a:ext cx="1157922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L</a:t>
            </a:r>
            <a:r>
              <a:rPr lang="cs-CZ" sz="2800" dirty="0" err="1"/>
              <a:t>ék</a:t>
            </a:r>
            <a:r>
              <a:rPr lang="cs-CZ" sz="2800" dirty="0"/>
              <a:t> obsahuje 2 složky: </a:t>
            </a:r>
            <a:r>
              <a:rPr lang="cs-CZ" sz="2800" dirty="0" err="1"/>
              <a:t>mikrodystrofin</a:t>
            </a:r>
            <a:r>
              <a:rPr lang="cs-CZ" sz="2800" dirty="0"/>
              <a:t> a AAV vektor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Co je </a:t>
            </a:r>
            <a:r>
              <a:rPr lang="cs-CZ" sz="2800" dirty="0" err="1"/>
              <a:t>mikrodystrofin</a:t>
            </a:r>
            <a:r>
              <a:rPr lang="cs-CZ" sz="2800" dirty="0"/>
              <a:t>: </a:t>
            </a:r>
            <a:br>
              <a:rPr lang="cs-CZ" sz="2800" dirty="0"/>
            </a:br>
            <a:br>
              <a:rPr lang="cs-CZ" sz="2800" dirty="0"/>
            </a:br>
            <a:br>
              <a:rPr lang="cs-CZ" sz="2800" dirty="0"/>
            </a:br>
            <a:endParaRPr lang="cs-CZ" sz="28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cs-CZ" sz="2400" dirty="0"/>
          </a:p>
          <a:p>
            <a:r>
              <a:rPr lang="cs-CZ" sz="2800" dirty="0"/>
              <a:t> 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311C5879-0946-EB8C-E1C2-CAC3197CEC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7746" y="2204571"/>
            <a:ext cx="10050780" cy="364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588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CC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525" y="6090439"/>
            <a:ext cx="3733800" cy="7675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4950" y="6223001"/>
            <a:ext cx="4140200" cy="634999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74000" y="6316579"/>
            <a:ext cx="4318000" cy="427121"/>
          </a:xfrm>
        </p:spPr>
        <p:txBody>
          <a:bodyPr>
            <a:normAutofit fontScale="92500" lnSpcReduction="10000"/>
          </a:bodyPr>
          <a:lstStyle/>
          <a:p>
            <a:r>
              <a:rPr lang="cs-CZ" sz="2800" dirty="0"/>
              <a:t>     www.endduchenne.cz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63525" y="127000"/>
            <a:ext cx="11579225" cy="7873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cs-CZ" sz="3600" b="1" dirty="0"/>
              <a:t>Co </a:t>
            </a:r>
            <a:r>
              <a:rPr lang="en-US" sz="3600" b="1" dirty="0"/>
              <a:t>je</a:t>
            </a:r>
            <a:r>
              <a:rPr lang="cs-CZ" sz="3600" b="1" dirty="0"/>
              <a:t> AAV </a:t>
            </a:r>
            <a:r>
              <a:rPr lang="en-US" sz="3600" b="1" dirty="0" err="1"/>
              <a:t>vektor</a:t>
            </a:r>
            <a:r>
              <a:rPr lang="cs-CZ" sz="3600" b="1" dirty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3524" y="1295154"/>
            <a:ext cx="115792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AAV = </a:t>
            </a:r>
            <a:r>
              <a:rPr lang="cs-CZ" sz="2800" b="0" i="0" dirty="0" err="1">
                <a:solidFill>
                  <a:srgbClr val="374151"/>
                </a:solidFill>
                <a:effectLst/>
                <a:latin typeface="Söhne"/>
              </a:rPr>
              <a:t>adenoasociovaný</a:t>
            </a:r>
            <a:r>
              <a:rPr lang="cs-CZ" sz="2800" b="0" i="0" dirty="0">
                <a:solidFill>
                  <a:srgbClr val="374151"/>
                </a:solidFill>
                <a:effectLst/>
                <a:latin typeface="Söhne"/>
              </a:rPr>
              <a:t> vir, běžný v populaci, neškodný</a:t>
            </a:r>
            <a:endParaRPr lang="cs-CZ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Vektor = povrchová část AAV viru schopná pronikat do svalových vláken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Uvnitř místo virové DNA gen pro </a:t>
            </a:r>
            <a:r>
              <a:rPr lang="cs-CZ" sz="2800" dirty="0" err="1"/>
              <a:t>dystrofin</a:t>
            </a:r>
            <a:endParaRPr lang="cs-CZ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Více druhů AAV virů, použit sérotyp AAVrh74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800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3754DF55-032D-9E55-E4FC-4C3C66C1ED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4163" y="3570934"/>
            <a:ext cx="2577946" cy="249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262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CC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525" y="6090439"/>
            <a:ext cx="3733800" cy="7675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4950" y="6223001"/>
            <a:ext cx="4140200" cy="634999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74000" y="6316579"/>
            <a:ext cx="4318000" cy="427121"/>
          </a:xfrm>
        </p:spPr>
        <p:txBody>
          <a:bodyPr>
            <a:normAutofit fontScale="92500" lnSpcReduction="10000"/>
          </a:bodyPr>
          <a:lstStyle/>
          <a:p>
            <a:r>
              <a:rPr lang="cs-CZ" sz="2800" dirty="0"/>
              <a:t>     www.endduchenne.cz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63525" y="127000"/>
            <a:ext cx="11579225" cy="7873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cs-CZ" sz="3600" b="1" dirty="0"/>
              <a:t>Aplikace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3524" y="1117601"/>
            <a:ext cx="11579225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Jednorázová infuze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</a:t>
            </a:r>
            <a:r>
              <a:rPr lang="cs-CZ" sz="2800" dirty="0"/>
              <a:t>ř</a:t>
            </a:r>
            <a:r>
              <a:rPr lang="en-US" sz="2800" dirty="0"/>
              <a:t>ed a po </a:t>
            </a:r>
            <a:r>
              <a:rPr lang="cs-CZ" sz="2800" dirty="0"/>
              <a:t>infuzi jsou podávány kortikosteroidy, potlačení imunitní reakce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Pacient nesmí mít protilátky proti AAV viru, sérotyp AAVrh74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Infuzi nelze opakovat, tělo si vytváří imunitu, došlo by k zánětlivé reakci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Předpokládá se, že za čas imunita vymizí, předpoklad 10 – 15 let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Hledají se cesty jak problém s imunitou obejít</a:t>
            </a:r>
          </a:p>
          <a:p>
            <a:br>
              <a:rPr lang="cs-CZ" sz="2800" dirty="0"/>
            </a:br>
            <a:br>
              <a:rPr lang="cs-CZ" sz="2800" dirty="0"/>
            </a:br>
            <a:endParaRPr lang="cs-CZ" sz="28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cs-CZ" sz="2400" dirty="0"/>
          </a:p>
          <a:p>
            <a:r>
              <a:rPr lang="cs-CZ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11608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CC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525" y="6090439"/>
            <a:ext cx="3733800" cy="7675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4950" y="6223001"/>
            <a:ext cx="4140200" cy="634999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74000" y="6316579"/>
            <a:ext cx="4318000" cy="427121"/>
          </a:xfrm>
        </p:spPr>
        <p:txBody>
          <a:bodyPr>
            <a:normAutofit fontScale="92500" lnSpcReduction="10000"/>
          </a:bodyPr>
          <a:lstStyle/>
          <a:p>
            <a:r>
              <a:rPr lang="cs-CZ" sz="2800" dirty="0"/>
              <a:t>     www.endduchenne.cz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63525" y="127000"/>
            <a:ext cx="11579225" cy="7873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cs-CZ" sz="3600" b="1" dirty="0"/>
              <a:t>Účinnost</a:t>
            </a:r>
          </a:p>
          <a:p>
            <a:pPr>
              <a:lnSpc>
                <a:spcPct val="100000"/>
              </a:lnSpc>
            </a:pPr>
            <a:endParaRPr lang="cs-CZ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63524" y="1117601"/>
            <a:ext cx="1157922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Závisí na těchto faktorech: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Dávka: </a:t>
            </a:r>
            <a:r>
              <a:rPr lang="nl-NL" sz="2800" dirty="0"/>
              <a:t>1.33 × 10</a:t>
            </a:r>
            <a:r>
              <a:rPr lang="en-US" sz="2800" dirty="0"/>
              <a:t>^</a:t>
            </a:r>
            <a:r>
              <a:rPr lang="nl-NL" sz="2800" dirty="0"/>
              <a:t>14 vg/kg (vector genomes per kilogram) nebo 10 mL/kg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Kolik % svalových vláken je infikováno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Množství genů, které se dostane do svalového vlákna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Množství </a:t>
            </a:r>
            <a:r>
              <a:rPr lang="cs-CZ" sz="2800" dirty="0" err="1"/>
              <a:t>mikrodystrofinu</a:t>
            </a:r>
            <a:r>
              <a:rPr lang="cs-CZ" sz="2800" dirty="0"/>
              <a:t>, které infikované svalové vlákno vyprodukuje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Doba jak dlouho DNA ve svalovém vlákně vydrží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Měření účinnosti pomocí fyzických testů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3998632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CC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525" y="6090439"/>
            <a:ext cx="3733800" cy="7675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4950" y="6223001"/>
            <a:ext cx="4140200" cy="634999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74000" y="6316579"/>
            <a:ext cx="4318000" cy="427121"/>
          </a:xfrm>
        </p:spPr>
        <p:txBody>
          <a:bodyPr>
            <a:normAutofit fontScale="92500" lnSpcReduction="10000"/>
          </a:bodyPr>
          <a:lstStyle/>
          <a:p>
            <a:r>
              <a:rPr lang="cs-CZ" sz="2800" dirty="0"/>
              <a:t>     www.endduchenne.cz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63525" y="127000"/>
            <a:ext cx="11579225" cy="64056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cs-CZ" sz="3600" b="1" dirty="0"/>
              <a:t>Účinnost</a:t>
            </a:r>
          </a:p>
          <a:p>
            <a:pPr>
              <a:lnSpc>
                <a:spcPct val="100000"/>
              </a:lnSpc>
            </a:pPr>
            <a:endParaRPr lang="cs-CZ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87044" y="692886"/>
            <a:ext cx="116414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/>
              <a:t>Rychlost vstávání z podlahy</a:t>
            </a:r>
            <a:endParaRPr lang="nl-NL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800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231EBA01-3B62-B795-BFAB-29A059AB66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6817" y="1333447"/>
            <a:ext cx="9518366" cy="464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486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CC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525" y="6090439"/>
            <a:ext cx="3733800" cy="7675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4950" y="6223001"/>
            <a:ext cx="4140200" cy="634999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74000" y="6316579"/>
            <a:ext cx="4318000" cy="427121"/>
          </a:xfrm>
        </p:spPr>
        <p:txBody>
          <a:bodyPr>
            <a:normAutofit fontScale="92500" lnSpcReduction="10000"/>
          </a:bodyPr>
          <a:lstStyle/>
          <a:p>
            <a:r>
              <a:rPr lang="cs-CZ" sz="2800" dirty="0"/>
              <a:t>     www.endduchenne.cz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63525" y="127000"/>
            <a:ext cx="11579225" cy="64056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cs-CZ" sz="3600" b="1" dirty="0"/>
              <a:t>Účinnost</a:t>
            </a:r>
          </a:p>
          <a:p>
            <a:pPr>
              <a:lnSpc>
                <a:spcPct val="100000"/>
              </a:lnSpc>
            </a:pPr>
            <a:endParaRPr lang="cs-CZ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63525" y="674288"/>
            <a:ext cx="116414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/>
              <a:t>Čas na vyjití 4 schodů</a:t>
            </a:r>
            <a:endParaRPr lang="nl-NL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800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741FA95D-3DBF-CE1C-89C5-8A85A35503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4622" y="1336141"/>
            <a:ext cx="9680856" cy="4754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0625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2947</TotalTime>
  <Words>825</Words>
  <Application>Microsoft Office PowerPoint</Application>
  <PresentationFormat>Širokoúhlá obrazovka</PresentationFormat>
  <Paragraphs>145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Söhne</vt:lpstr>
      <vt:lpstr>Office Theme</vt:lpstr>
      <vt:lpstr>   Elevidys  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Duchenne</dc:title>
  <dc:creator>MIREK</dc:creator>
  <cp:lastModifiedBy>Miroslav Stuchlik</cp:lastModifiedBy>
  <cp:revision>102</cp:revision>
  <dcterms:created xsi:type="dcterms:W3CDTF">2018-11-24T16:18:44Z</dcterms:created>
  <dcterms:modified xsi:type="dcterms:W3CDTF">2023-09-24T16:41:37Z</dcterms:modified>
</cp:coreProperties>
</file>